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10D5-ABFA-CA48-8AC7-C2C780F012DC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9F3E9-BA3A-F040-95C6-347A53616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1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Should we be focusing on utilizing these low quality or are we fine removing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0A862-C9B2-8740-A72D-1E764E412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2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5CA5-DD4E-E33A-E3CF-6DD9EE7D6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3CBFD-E10B-A4F4-5AB2-DAFC99E03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3E388-87B6-13D1-550C-C7C8F7561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259CA-9940-8F2F-ACBA-E89F75C6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756D0-1455-6453-027B-55E21201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26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60D1-A697-5E50-50FB-7B6133A30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76939-D7CC-FB3C-1E58-8299A7D7F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80A2-99C6-16FB-8F53-EB0DEDB2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0234-05C8-C386-2F24-EE803C75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D8B61-133A-E32E-3E5F-C6C92DD7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5FF318-9732-88C9-0907-7F134ECB3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30890-0E74-8CB9-72C2-4EB5C8712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46A1-19D6-103E-0BC7-AC5CE9AD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EDD8-C1FA-1480-F40A-BECE353F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7C8F-30A2-7610-0F70-A853CBDE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81EC-E359-286F-AE8F-ADAF5EC7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52B9-2B42-7CDC-FF02-68B6B475D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212A-3C49-09D9-340A-289C6209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478B-B728-17EF-BBCA-1B8668CC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ED5E-47E6-3010-59E2-38E13A41B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24E9-627F-8DF5-3C95-650C35DA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30D8D-9456-5F7D-03D2-6CF0C4518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D3EA0-A22A-54E6-797E-49DDE23F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77B78-1311-E4A0-B8B8-CEF8A1DB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0AC74-9AE9-0B2A-994A-159FE210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B5AD-0127-338A-9283-B3858EE4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682F-3F7D-C9F9-2C1F-F3DBEF84E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B24FA-2E52-1D81-642F-F03037AEE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CF911-B925-A7F3-33DF-4B1FF271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788DD-A42A-55DE-03C1-C828E958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B2227-74A0-7439-7297-E07BE5D7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0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46B8-499B-5DF6-B58A-561AF10E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5B26D-E474-3892-BB23-A4F7F17C1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5F291-59B2-4364-48D2-815DE3B48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6B504-685C-AF69-D5D5-15E1A26884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6F5FF-EBCA-5986-CE34-4074061BA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D3FCF6-A67F-02C1-05C6-029F5EE2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6FFBC-DE28-D47A-5850-B0C7864A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0363E-33AF-33F4-75C8-EE82E6F3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1692-E06A-D29C-7736-238FBA32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05832-E86B-EF6C-F480-6806281E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83D60-9891-774C-1B71-0DA2488D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7EE7D-06A9-013D-FC5F-6B048808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2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692DC-5CA1-811F-CEED-A748E67E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9BC38-D77C-2CE5-F89B-C49876D8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E9BD1-F713-7BAD-0DF4-437D7317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1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03E5-1ABC-37FF-58AA-A64BE05F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DB98-7DFA-E412-E2D0-36A7BD38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A621B-249E-7F94-7DB6-155509127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22FE6-3F34-7944-8CC8-B37A4B89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1BE33-684D-F536-A004-2F95C8BE0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6CFD-B3C2-7EAD-CB9A-4E7F283D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0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D464-E551-BF3C-80C6-3F5C77C3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2B52A-692F-8E88-4E48-D605412A1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CA054-BDC5-A447-9284-FD259FFAB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190F-6622-14FD-A515-5484876E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468C0-4A11-1021-83F6-D43E2527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25839-D68F-2544-F54D-BF7C6DD9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8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330F2-1B0B-D514-FD4C-5DF25C88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1CD6-54FA-05B1-9B59-1EFBEB40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7D12E-8152-B29B-F3ED-0CA31E51A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F78E9-0F67-1D40-B400-0F38E618D85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7AB2-A024-12EF-13BE-37254C943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EE012-DB81-D5A1-36E5-BE6819C28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9860-F72F-B447-9279-8290DE7CF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0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dannyrabiz/TimpRo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E9D5-00FD-678A-A500-DA14D8372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1350" y="1160441"/>
            <a:ext cx="7693727" cy="2268559"/>
          </a:xfrm>
        </p:spPr>
        <p:txBody>
          <a:bodyPr/>
          <a:lstStyle/>
          <a:p>
            <a:r>
              <a:rPr lang="en-US" dirty="0" err="1"/>
              <a:t>Timp</a:t>
            </a:r>
            <a:r>
              <a:rPr lang="en-US" dirty="0"/>
              <a:t> lab 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3F614-568B-37A6-A2DE-FD26270D5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7690" y="3859602"/>
            <a:ext cx="5357600" cy="1160213"/>
          </a:xfrm>
        </p:spPr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Daniel </a:t>
            </a:r>
            <a:r>
              <a:rPr lang="en-US" dirty="0" err="1"/>
              <a:t>Rabizadeh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56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1ECC-4FDC-5BA4-8C46-063C2328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Hiccups and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D8A3-6114-1FF1-F34B-E1382E25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63" y="1690688"/>
            <a:ext cx="10515600" cy="4351338"/>
          </a:xfrm>
        </p:spPr>
        <p:txBody>
          <a:bodyPr/>
          <a:lstStyle/>
          <a:p>
            <a:r>
              <a:rPr lang="en-US" sz="2000" dirty="0"/>
              <a:t>Joint clustering with all 4 samples giving me an unknown error:</a:t>
            </a:r>
            <a:br>
              <a:rPr lang="en-US" dirty="0"/>
            </a:br>
            <a:r>
              <a:rPr lang="en-US" sz="1800" dirty="0">
                <a:solidFill>
                  <a:srgbClr val="C5060B"/>
                </a:solidFill>
                <a:effectLst/>
              </a:rPr>
              <a:t>Spectral initialization failed to converge, using random initialization instead</a:t>
            </a:r>
          </a:p>
          <a:p>
            <a:r>
              <a:rPr lang="en-US" sz="1800" dirty="0">
                <a:effectLst/>
              </a:rPr>
              <a:t>Still don’t have a clear gameplan on demonstrating a comparison between Illumina</a:t>
            </a:r>
          </a:p>
          <a:p>
            <a:r>
              <a:rPr lang="en-US" sz="1800" dirty="0"/>
              <a:t>Should we use a different clustering algorithm all together</a:t>
            </a: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effectLst/>
              </a:rPr>
              <a:t>My unpopular opinion: </a:t>
            </a:r>
            <a:r>
              <a:rPr lang="en-US" sz="1800" dirty="0"/>
              <a:t>Don’t give up on novel transcript detection. </a:t>
            </a:r>
          </a:p>
          <a:p>
            <a:pPr marL="0" indent="0">
              <a:buNone/>
            </a:pPr>
            <a:r>
              <a:rPr lang="en-US" sz="1800" dirty="0"/>
              <a:t>Now that we can compare across all 4 samples we can create a pipeline that will exclude a lot of false-positives. </a:t>
            </a:r>
          </a:p>
          <a:p>
            <a:pPr marL="0" indent="0">
              <a:buNone/>
            </a:pPr>
            <a:r>
              <a:rPr lang="en-US" sz="1800" dirty="0"/>
              <a:t>Filter down to putative novel isoforms that have a consistent pattern of expression when comparing across clusters.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At this point you can incorporate Illumina/</a:t>
            </a:r>
            <a:r>
              <a:rPr lang="en-US" sz="1800" dirty="0" err="1">
                <a:effectLst/>
              </a:rPr>
              <a:t>Gencode</a:t>
            </a:r>
            <a:r>
              <a:rPr lang="en-US" sz="1800" dirty="0">
                <a:effectLst/>
              </a:rPr>
              <a:t> data and look for discrepancies.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0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131F-7526-BD72-22A2-10D0C9CF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everything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BA8D-42EB-5F47-5EC1-ADA70D5E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09" y="1795808"/>
            <a:ext cx="1111526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scripts/figures/notes: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https://github.com/dannyrabiz/TimpRotation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scripts including the bad ones: </a:t>
            </a:r>
            <a:r>
              <a:rPr lang="en-US" b="1" dirty="0" err="1">
                <a:solidFill>
                  <a:srgbClr val="21A512"/>
                </a:solidFill>
                <a:effectLst/>
                <a:latin typeface="Menlo" panose="020B0609030804020204" pitchFamily="49" charset="0"/>
              </a:rPr>
              <a:t>drabiza@whack</a:t>
            </a:r>
            <a:r>
              <a:rPr lang="en-US" b="1" dirty="0">
                <a:solidFill>
                  <a:srgbClr val="21A51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/home/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drabiza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files (</a:t>
            </a:r>
            <a:r>
              <a:rPr lang="en-US" sz="2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bams</a:t>
            </a: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/pod5 etc.): </a:t>
            </a:r>
            <a:r>
              <a:rPr lang="en-US" b="1" dirty="0" err="1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drabiza@wilee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/Data/drabiza1/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21A512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33C6CD-B88C-8E3F-BBF1-436F53CD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96" y="3429000"/>
            <a:ext cx="7208474" cy="320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5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9836D-141F-3527-0275-0D6AB379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effectLst/>
                <a:latin typeface="Roboto" panose="02000000000000000000" pitchFamily="2" charset="0"/>
              </a:rPr>
              <a:t>Spatial transcriptomic characterization of human brain tissue </a:t>
            </a:r>
            <a:br>
              <a:rPr lang="en-US" sz="2800" dirty="0">
                <a:effectLst/>
              </a:rPr>
            </a:br>
            <a:r>
              <a:rPr lang="en-US" sz="2800" dirty="0">
                <a:effectLst/>
                <a:latin typeface="Roboto" panose="02000000000000000000" pitchFamily="2" charset="0"/>
              </a:rPr>
              <a:t>with single molecule resolution </a:t>
            </a:r>
            <a:endParaRPr lang="en-US" sz="2800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7E8E-B391-50EA-DDF6-8CA5868AB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led by Hope</a:t>
            </a:r>
          </a:p>
          <a:p>
            <a:r>
              <a:rPr lang="en-US" dirty="0"/>
              <a:t>Where I started: Hope optimized and run all the sequencing protocol + QC + Preprocessing of count matrix </a:t>
            </a:r>
          </a:p>
          <a:p>
            <a:r>
              <a:rPr lang="en-US" dirty="0"/>
              <a:t>What needed to be done: </a:t>
            </a:r>
          </a:p>
          <a:p>
            <a:pPr marL="457200" lvl="1" indent="0">
              <a:buNone/>
            </a:pPr>
            <a:r>
              <a:rPr lang="en-US" dirty="0"/>
              <a:t>1. Spatial Clustering</a:t>
            </a:r>
          </a:p>
          <a:p>
            <a:pPr marL="457200" lvl="1" indent="0">
              <a:buNone/>
            </a:pPr>
            <a:r>
              <a:rPr lang="en-US" dirty="0"/>
              <a:t>2. Comparative isoform expression</a:t>
            </a:r>
          </a:p>
          <a:p>
            <a:pPr marL="457200" lvl="1" indent="0">
              <a:buNone/>
            </a:pPr>
            <a:r>
              <a:rPr lang="en-US" dirty="0"/>
              <a:t>3. Novel isoform detection?</a:t>
            </a:r>
          </a:p>
        </p:txBody>
      </p:sp>
      <p:pic>
        <p:nvPicPr>
          <p:cNvPr id="5" name="Picture 4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58D94D05-AD9A-BD44-A39F-563092B0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78" y="3145536"/>
            <a:ext cx="4037576" cy="334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B92E9-8395-C770-8E11-EB59E82AA9FB}"/>
              </a:ext>
            </a:extLst>
          </p:cNvPr>
          <p:cNvSpPr txBox="1"/>
          <p:nvPr/>
        </p:nvSpPr>
        <p:spPr>
          <a:xfrm>
            <a:off x="9066400" y="6492875"/>
            <a:ext cx="2494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Hope’s Thesis meeting slides</a:t>
            </a:r>
          </a:p>
        </p:txBody>
      </p:sp>
    </p:spTree>
    <p:extLst>
      <p:ext uri="{BB962C8B-B14F-4D97-AF65-F5344CB8AC3E}">
        <p14:creationId xmlns:p14="http://schemas.microsoft.com/office/powerpoint/2010/main" val="389175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78F1158A-118C-ABFC-9FC4-437A1C932A6A}"/>
              </a:ext>
            </a:extLst>
          </p:cNvPr>
          <p:cNvSpPr txBox="1"/>
          <p:nvPr/>
        </p:nvSpPr>
        <p:spPr>
          <a:xfrm>
            <a:off x="3117753" y="7972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Br6522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519F7B-D986-2E0C-E82F-EAC1A67773AF}"/>
              </a:ext>
            </a:extLst>
          </p:cNvPr>
          <p:cNvSpPr txBox="1"/>
          <p:nvPr/>
        </p:nvSpPr>
        <p:spPr>
          <a:xfrm>
            <a:off x="5927496" y="890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Br8667</a:t>
            </a:r>
          </a:p>
        </p:txBody>
      </p:sp>
      <p:pic>
        <p:nvPicPr>
          <p:cNvPr id="43" name="Picture 42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49BA77FA-0B3E-E786-2FF4-249C3037E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1"/>
          <a:stretch/>
        </p:blipFill>
        <p:spPr>
          <a:xfrm>
            <a:off x="2174878" y="1131216"/>
            <a:ext cx="2762914" cy="2372130"/>
          </a:xfrm>
          <a:prstGeom prst="rect">
            <a:avLst/>
          </a:prstGeom>
        </p:spPr>
      </p:pic>
      <p:pic>
        <p:nvPicPr>
          <p:cNvPr id="45" name="Picture 44" descr="A rainbow in different colors&#10;&#10;Description automatically generated">
            <a:extLst>
              <a:ext uri="{FF2B5EF4-FFF2-40B4-BE49-F238E27FC236}">
                <a16:creationId xmlns:a16="http://schemas.microsoft.com/office/drawing/2014/main" id="{6CD49BF4-F95D-82A2-40CB-52FF6EEBC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64"/>
          <a:stretch/>
        </p:blipFill>
        <p:spPr>
          <a:xfrm>
            <a:off x="4974961" y="1150646"/>
            <a:ext cx="2782235" cy="24395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23190D-B3F5-6214-1E89-7E3CD57AF0BA}"/>
              </a:ext>
            </a:extLst>
          </p:cNvPr>
          <p:cNvSpPr txBox="1"/>
          <p:nvPr/>
        </p:nvSpPr>
        <p:spPr>
          <a:xfrm>
            <a:off x="3022671" y="235554"/>
            <a:ext cx="41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Clustering with </a:t>
            </a:r>
            <a:r>
              <a:rPr lang="en-US" sz="2800" dirty="0" err="1"/>
              <a:t>BayesSpace</a:t>
            </a:r>
            <a:endParaRPr lang="en-US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F231E7-42D0-4D8D-DDC3-B204F7439003}"/>
              </a:ext>
            </a:extLst>
          </p:cNvPr>
          <p:cNvSpPr txBox="1"/>
          <p:nvPr/>
        </p:nvSpPr>
        <p:spPr>
          <a:xfrm>
            <a:off x="8128707" y="2370439"/>
            <a:ext cx="3987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Data looks good compared with Illumina</a:t>
            </a:r>
          </a:p>
          <a:p>
            <a:r>
              <a:rPr lang="en-US" dirty="0"/>
              <a:t>- </a:t>
            </a:r>
            <a:r>
              <a:rPr lang="en-US" dirty="0" err="1"/>
              <a:t>Bayesspace</a:t>
            </a:r>
            <a:r>
              <a:rPr lang="en-US" dirty="0"/>
              <a:t> prefers 6/7 clusters but we wanted 9 clusters </a:t>
            </a:r>
          </a:p>
          <a:p>
            <a:endParaRPr lang="en-US" dirty="0"/>
          </a:p>
        </p:txBody>
      </p:sp>
      <p:pic>
        <p:nvPicPr>
          <p:cNvPr id="3" name="Picture 2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F0FCD49C-25CC-29F0-91F6-B7F436F52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07" t="13417"/>
          <a:stretch/>
        </p:blipFill>
        <p:spPr>
          <a:xfrm>
            <a:off x="2170229" y="3682299"/>
            <a:ext cx="2925446" cy="2746718"/>
          </a:xfrm>
          <a:prstGeom prst="rect">
            <a:avLst/>
          </a:prstGeom>
        </p:spPr>
      </p:pic>
      <p:pic>
        <p:nvPicPr>
          <p:cNvPr id="4" name="Picture 3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180B5CD5-4C68-6731-3D12-4757AE1B2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58" r="47851"/>
          <a:stretch/>
        </p:blipFill>
        <p:spPr>
          <a:xfrm>
            <a:off x="4937792" y="3696016"/>
            <a:ext cx="3109377" cy="2673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7A44D-01FA-533A-0858-9F6C7AC42858}"/>
              </a:ext>
            </a:extLst>
          </p:cNvPr>
          <p:cNvSpPr txBox="1"/>
          <p:nvPr/>
        </p:nvSpPr>
        <p:spPr>
          <a:xfrm>
            <a:off x="-108047" y="1945606"/>
            <a:ext cx="11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Nanopore: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E0513-0709-5817-61A3-A4807A22C1A3}"/>
              </a:ext>
            </a:extLst>
          </p:cNvPr>
          <p:cNvSpPr txBox="1"/>
          <p:nvPr/>
        </p:nvSpPr>
        <p:spPr>
          <a:xfrm>
            <a:off x="15479" y="500401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Illumina:</a:t>
            </a:r>
          </a:p>
        </p:txBody>
      </p:sp>
    </p:spTree>
    <p:extLst>
      <p:ext uri="{BB962C8B-B14F-4D97-AF65-F5344CB8AC3E}">
        <p14:creationId xmlns:p14="http://schemas.microsoft.com/office/powerpoint/2010/main" val="998709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4C56BA4-656C-6396-70C4-6B73E8636875}"/>
              </a:ext>
            </a:extLst>
          </p:cNvPr>
          <p:cNvSpPr txBox="1"/>
          <p:nvPr/>
        </p:nvSpPr>
        <p:spPr>
          <a:xfrm>
            <a:off x="1046362" y="70296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Br2720 </a:t>
            </a:r>
          </a:p>
        </p:txBody>
      </p:sp>
      <p:pic>
        <p:nvPicPr>
          <p:cNvPr id="28" name="Picture 27" descr="A red and blue hexagons&#10;&#10;Description automatically generated">
            <a:extLst>
              <a:ext uri="{FF2B5EF4-FFF2-40B4-BE49-F238E27FC236}">
                <a16:creationId xmlns:a16="http://schemas.microsoft.com/office/drawing/2014/main" id="{73AFFD46-E0F3-1260-D33C-71F3812F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2518"/>
            <a:ext cx="3022234" cy="2417787"/>
          </a:xfrm>
          <a:prstGeom prst="rect">
            <a:avLst/>
          </a:prstGeom>
        </p:spPr>
      </p:pic>
      <p:pic>
        <p:nvPicPr>
          <p:cNvPr id="30" name="Picture 29" descr="A blue and red hexagon pattern&#10;&#10;Description automatically generated">
            <a:extLst>
              <a:ext uri="{FF2B5EF4-FFF2-40B4-BE49-F238E27FC236}">
                <a16:creationId xmlns:a16="http://schemas.microsoft.com/office/drawing/2014/main" id="{DDAC8FB8-0C78-02DD-EC34-B5740B3CE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4"/>
          <a:stretch/>
        </p:blipFill>
        <p:spPr>
          <a:xfrm>
            <a:off x="2759526" y="1072518"/>
            <a:ext cx="2880668" cy="24177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560E73-01EF-3CF7-A13B-7675FF30D755}"/>
              </a:ext>
            </a:extLst>
          </p:cNvPr>
          <p:cNvSpPr txBox="1"/>
          <p:nvPr/>
        </p:nvSpPr>
        <p:spPr>
          <a:xfrm>
            <a:off x="3798119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Br6471</a:t>
            </a:r>
          </a:p>
        </p:txBody>
      </p:sp>
      <p:pic>
        <p:nvPicPr>
          <p:cNvPr id="33" name="Picture 32" descr="A red and blue square with black dots&#10;&#10;Description automatically generated">
            <a:extLst>
              <a:ext uri="{FF2B5EF4-FFF2-40B4-BE49-F238E27FC236}">
                <a16:creationId xmlns:a16="http://schemas.microsoft.com/office/drawing/2014/main" id="{5355FC91-F7EB-C0AA-1BF2-BD4EFF73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2"/>
          <a:stretch/>
        </p:blipFill>
        <p:spPr>
          <a:xfrm>
            <a:off x="5884541" y="1129143"/>
            <a:ext cx="2691048" cy="23045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F1158A-118C-ABFC-9FC4-437A1C932A6A}"/>
              </a:ext>
            </a:extLst>
          </p:cNvPr>
          <p:cNvSpPr txBox="1"/>
          <p:nvPr/>
        </p:nvSpPr>
        <p:spPr>
          <a:xfrm>
            <a:off x="6889309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Br6522</a:t>
            </a:r>
          </a:p>
        </p:txBody>
      </p:sp>
      <p:pic>
        <p:nvPicPr>
          <p:cNvPr id="36" name="Picture 35" descr="A red and blue hexagons&#10;&#10;Description automatically generated">
            <a:extLst>
              <a:ext uri="{FF2B5EF4-FFF2-40B4-BE49-F238E27FC236}">
                <a16:creationId xmlns:a16="http://schemas.microsoft.com/office/drawing/2014/main" id="{2E9863AC-DEE3-3C1D-2E55-D3DCA1FCF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57"/>
          <a:stretch/>
        </p:blipFill>
        <p:spPr>
          <a:xfrm>
            <a:off x="8849586" y="1129143"/>
            <a:ext cx="2880668" cy="241204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6519F7B-D986-2E0C-E82F-EAC1A67773AF}"/>
              </a:ext>
            </a:extLst>
          </p:cNvPr>
          <p:cNvSpPr txBox="1"/>
          <p:nvPr/>
        </p:nvSpPr>
        <p:spPr>
          <a:xfrm>
            <a:off x="9648834" y="702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Br8667</a:t>
            </a:r>
          </a:p>
        </p:txBody>
      </p:sp>
      <p:pic>
        <p:nvPicPr>
          <p:cNvPr id="39" name="Picture 38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8E7DC7E4-FF97-3B32-90B1-5E9F32F96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3737249"/>
            <a:ext cx="3022234" cy="2417787"/>
          </a:xfrm>
          <a:prstGeom prst="rect">
            <a:avLst/>
          </a:prstGeom>
        </p:spPr>
      </p:pic>
      <p:pic>
        <p:nvPicPr>
          <p:cNvPr id="41" name="Picture 40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91316B65-617C-54F6-C659-BF957A6ED6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56"/>
          <a:stretch/>
        </p:blipFill>
        <p:spPr>
          <a:xfrm>
            <a:off x="2726514" y="3737249"/>
            <a:ext cx="2925446" cy="2480671"/>
          </a:xfrm>
          <a:prstGeom prst="rect">
            <a:avLst/>
          </a:prstGeom>
        </p:spPr>
      </p:pic>
      <p:pic>
        <p:nvPicPr>
          <p:cNvPr id="43" name="Picture 42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49BA77FA-0B3E-E786-2FF4-249C3037ED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821"/>
          <a:stretch/>
        </p:blipFill>
        <p:spPr>
          <a:xfrm>
            <a:off x="5651960" y="3641127"/>
            <a:ext cx="3113249" cy="2672914"/>
          </a:xfrm>
          <a:prstGeom prst="rect">
            <a:avLst/>
          </a:prstGeom>
        </p:spPr>
      </p:pic>
      <p:pic>
        <p:nvPicPr>
          <p:cNvPr id="45" name="Picture 44" descr="A rainbow in different colors&#10;&#10;Description automatically generated">
            <a:extLst>
              <a:ext uri="{FF2B5EF4-FFF2-40B4-BE49-F238E27FC236}">
                <a16:creationId xmlns:a16="http://schemas.microsoft.com/office/drawing/2014/main" id="{6CD49BF4-F95D-82A2-40CB-52FF6EEBC6E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764"/>
          <a:stretch/>
        </p:blipFill>
        <p:spPr>
          <a:xfrm>
            <a:off x="8849586" y="3541183"/>
            <a:ext cx="3135019" cy="27489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423190D-B3F5-6214-1E89-7E3CD57AF0BA}"/>
              </a:ext>
            </a:extLst>
          </p:cNvPr>
          <p:cNvSpPr txBox="1"/>
          <p:nvPr/>
        </p:nvSpPr>
        <p:spPr>
          <a:xfrm>
            <a:off x="4513058" y="229908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clusters vs 9 clusters</a:t>
            </a:r>
          </a:p>
        </p:txBody>
      </p:sp>
    </p:spTree>
    <p:extLst>
      <p:ext uri="{BB962C8B-B14F-4D97-AF65-F5344CB8AC3E}">
        <p14:creationId xmlns:p14="http://schemas.microsoft.com/office/powerpoint/2010/main" val="139189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red pattern&#10;&#10;Description automatically generated">
            <a:extLst>
              <a:ext uri="{FF2B5EF4-FFF2-40B4-BE49-F238E27FC236}">
                <a16:creationId xmlns:a16="http://schemas.microsoft.com/office/drawing/2014/main" id="{34D3C6B5-2961-FBF9-D0F9-1621BCFD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9" y="2456043"/>
            <a:ext cx="2333509" cy="1866806"/>
          </a:xfrm>
          <a:prstGeom prst="rect">
            <a:avLst/>
          </a:prstGeom>
        </p:spPr>
      </p:pic>
      <p:pic>
        <p:nvPicPr>
          <p:cNvPr id="6" name="Picture 5" descr="A red and blue square with black dots&#10;&#10;Description automatically generated">
            <a:extLst>
              <a:ext uri="{FF2B5EF4-FFF2-40B4-BE49-F238E27FC236}">
                <a16:creationId xmlns:a16="http://schemas.microsoft.com/office/drawing/2014/main" id="{037CB64C-84B4-B88B-3803-39678D1FD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2"/>
          <a:stretch/>
        </p:blipFill>
        <p:spPr>
          <a:xfrm>
            <a:off x="1482866" y="2338873"/>
            <a:ext cx="2333509" cy="1998349"/>
          </a:xfrm>
          <a:prstGeom prst="rect">
            <a:avLst/>
          </a:prstGeom>
        </p:spPr>
      </p:pic>
      <p:pic>
        <p:nvPicPr>
          <p:cNvPr id="8" name="Picture 7" descr="A colorful square with black background&#10;&#10;Description automatically generated">
            <a:extLst>
              <a:ext uri="{FF2B5EF4-FFF2-40B4-BE49-F238E27FC236}">
                <a16:creationId xmlns:a16="http://schemas.microsoft.com/office/drawing/2014/main" id="{3FA90EC9-1BD7-B254-1EF2-43685C764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868" y="4506507"/>
            <a:ext cx="2687906" cy="2150325"/>
          </a:xfrm>
          <a:prstGeom prst="rect">
            <a:avLst/>
          </a:prstGeom>
        </p:spPr>
      </p:pic>
      <p:pic>
        <p:nvPicPr>
          <p:cNvPr id="9" name="Picture 8" descr="A colorful pattern on a black background&#10;&#10;Description automatically generated">
            <a:extLst>
              <a:ext uri="{FF2B5EF4-FFF2-40B4-BE49-F238E27FC236}">
                <a16:creationId xmlns:a16="http://schemas.microsoft.com/office/drawing/2014/main" id="{CD1EF024-8BD7-E66A-7859-38EBCC6644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21"/>
          <a:stretch/>
        </p:blipFill>
        <p:spPr>
          <a:xfrm>
            <a:off x="1416963" y="4558868"/>
            <a:ext cx="2394653" cy="2055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E8A2A-3AD1-3DF6-4135-34A67C211114}"/>
              </a:ext>
            </a:extLst>
          </p:cNvPr>
          <p:cNvSpPr txBox="1"/>
          <p:nvPr/>
        </p:nvSpPr>
        <p:spPr>
          <a:xfrm>
            <a:off x="5257436" y="979219"/>
            <a:ext cx="727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Filter out barcodes with fewer than 25 reads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Roboto" panose="02000000000000000000" pitchFamily="2" charset="0"/>
              </a:rPr>
              <a:t>Filter out barcodes with &gt;20% MT reads </a:t>
            </a:r>
          </a:p>
          <a:p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2C8C546-430F-F316-E53F-1A3D92F845C4}"/>
              </a:ext>
            </a:extLst>
          </p:cNvPr>
          <p:cNvSpPr/>
          <p:nvPr/>
        </p:nvSpPr>
        <p:spPr>
          <a:xfrm>
            <a:off x="4238368" y="3429000"/>
            <a:ext cx="753762" cy="191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DE4CCF-3F00-465F-B4C7-B770F4C093F5}"/>
              </a:ext>
            </a:extLst>
          </p:cNvPr>
          <p:cNvSpPr/>
          <p:nvPr/>
        </p:nvSpPr>
        <p:spPr>
          <a:xfrm>
            <a:off x="4238368" y="5553904"/>
            <a:ext cx="753762" cy="191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B6EE9C-57EC-1ED0-DFA9-B74088BD6DA5}"/>
              </a:ext>
            </a:extLst>
          </p:cNvPr>
          <p:cNvSpPr txBox="1"/>
          <p:nvPr/>
        </p:nvSpPr>
        <p:spPr>
          <a:xfrm>
            <a:off x="3872785" y="3040481"/>
            <a:ext cx="161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80066-DF32-B586-40D9-6B3532C33712}"/>
              </a:ext>
            </a:extLst>
          </p:cNvPr>
          <p:cNvSpPr txBox="1"/>
          <p:nvPr/>
        </p:nvSpPr>
        <p:spPr>
          <a:xfrm>
            <a:off x="532704" y="317067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A4521-1DAA-5146-9F30-CE5C972447F4}"/>
              </a:ext>
            </a:extLst>
          </p:cNvPr>
          <p:cNvSpPr txBox="1"/>
          <p:nvPr/>
        </p:nvSpPr>
        <p:spPr>
          <a:xfrm>
            <a:off x="561356" y="546500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K=9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798516-BB4F-BC2C-3BC5-BCF75E43F781}"/>
              </a:ext>
            </a:extLst>
          </p:cNvPr>
          <p:cNvCxnSpPr>
            <a:cxnSpLocks/>
          </p:cNvCxnSpPr>
          <p:nvPr/>
        </p:nvCxnSpPr>
        <p:spPr>
          <a:xfrm flipH="1">
            <a:off x="7327557" y="4151095"/>
            <a:ext cx="946939" cy="50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91B7EB-D5C5-8D13-14DF-DC91652C8939}"/>
              </a:ext>
            </a:extLst>
          </p:cNvPr>
          <p:cNvSpPr txBox="1"/>
          <p:nvPr/>
        </p:nvSpPr>
        <p:spPr>
          <a:xfrm>
            <a:off x="8274496" y="3821802"/>
            <a:ext cx="273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low quality, shows very poor clustering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91041A9-05A4-B9ED-5BF1-D6E377B0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1" y="-101536"/>
            <a:ext cx="9102437" cy="909393"/>
          </a:xfrm>
        </p:spPr>
        <p:txBody>
          <a:bodyPr>
            <a:normAutofit/>
          </a:bodyPr>
          <a:lstStyle/>
          <a:p>
            <a:r>
              <a:rPr lang="en-US" sz="3000" dirty="0"/>
              <a:t>Why are spots not getting clustered?</a:t>
            </a:r>
          </a:p>
        </p:txBody>
      </p:sp>
      <p:pic>
        <p:nvPicPr>
          <p:cNvPr id="25" name="Picture 24" descr="A red and blue hexagons&#10;&#10;Description automatically generated">
            <a:extLst>
              <a:ext uri="{FF2B5EF4-FFF2-40B4-BE49-F238E27FC236}">
                <a16:creationId xmlns:a16="http://schemas.microsoft.com/office/drawing/2014/main" id="{BB4ADC8E-C9D4-86B0-7314-B672837F9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77" y="826178"/>
            <a:ext cx="1994643" cy="1595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8881A0-D44D-77F8-D9B1-B2841CAC13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90" r="14713" b="21092"/>
          <a:stretch/>
        </p:blipFill>
        <p:spPr>
          <a:xfrm rot="16200000" flipV="1">
            <a:off x="3195662" y="644504"/>
            <a:ext cx="1515732" cy="19441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2187C0-EF2E-C04F-F275-3454C54F1C5A}"/>
              </a:ext>
            </a:extLst>
          </p:cNvPr>
          <p:cNvSpPr txBox="1"/>
          <p:nvPr/>
        </p:nvSpPr>
        <p:spPr>
          <a:xfrm>
            <a:off x="2357941" y="549348"/>
            <a:ext cx="334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of barcode coordinates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A7FE53-D9A8-41DE-7656-79E33C23DCE3}"/>
              </a:ext>
            </a:extLst>
          </p:cNvPr>
          <p:cNvSpPr txBox="1"/>
          <p:nvPr/>
        </p:nvSpPr>
        <p:spPr>
          <a:xfrm>
            <a:off x="6657104" y="667131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Sockeye Filtering: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72E24-B3BF-AE15-CF39-BDEE5F22A0B7}"/>
              </a:ext>
            </a:extLst>
          </p:cNvPr>
          <p:cNvSpPr txBox="1"/>
          <p:nvPr/>
        </p:nvSpPr>
        <p:spPr>
          <a:xfrm>
            <a:off x="3747589" y="5224601"/>
            <a:ext cx="161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Removing filter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C379B-85DE-1EED-A192-63EA16EC7D2E}"/>
              </a:ext>
            </a:extLst>
          </p:cNvPr>
          <p:cNvSpPr txBox="1"/>
          <p:nvPr/>
        </p:nvSpPr>
        <p:spPr>
          <a:xfrm>
            <a:off x="8390481" y="2123726"/>
            <a:ext cx="345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clusters much more likely to have rate of MT reads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C99020-C922-5081-0A54-4620BC38797B}"/>
              </a:ext>
            </a:extLst>
          </p:cNvPr>
          <p:cNvCxnSpPr>
            <a:cxnSpLocks/>
          </p:cNvCxnSpPr>
          <p:nvPr/>
        </p:nvCxnSpPr>
        <p:spPr>
          <a:xfrm flipH="1">
            <a:off x="7281257" y="2284955"/>
            <a:ext cx="993239" cy="30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0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A58A-9EE2-8D0E-5567-F3D973C7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4" y="-49871"/>
            <a:ext cx="1144235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F7C9F0-A241-24A5-C9F1-6392A098EF00}"/>
              </a:ext>
            </a:extLst>
          </p:cNvPr>
          <p:cNvSpPr txBox="1"/>
          <p:nvPr/>
        </p:nvSpPr>
        <p:spPr>
          <a:xfrm>
            <a:off x="311709" y="868581"/>
            <a:ext cx="75047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would be the best approach?</a:t>
            </a:r>
          </a:p>
          <a:p>
            <a:endParaRPr lang="en-US" dirty="0"/>
          </a:p>
          <a:p>
            <a:r>
              <a:rPr lang="en-US" dirty="0"/>
              <a:t>Sheridan/Seurat approach – treat each spot as a separate data point</a:t>
            </a:r>
          </a:p>
          <a:p>
            <a:endParaRPr lang="en-US" dirty="0"/>
          </a:p>
          <a:p>
            <a:r>
              <a:rPr lang="en-US" dirty="0" err="1"/>
              <a:t>Pseudobulking</a:t>
            </a:r>
            <a:r>
              <a:rPr lang="en-US" dirty="0"/>
              <a:t> – join all spots from the same cluster together </a:t>
            </a:r>
          </a:p>
          <a:p>
            <a:r>
              <a:rPr lang="en-US" dirty="0"/>
              <a:t>	- How would we join clusters across samples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 descr="A graph of barcode&#10;&#10;Description automatically generated">
            <a:extLst>
              <a:ext uri="{FF2B5EF4-FFF2-40B4-BE49-F238E27FC236}">
                <a16:creationId xmlns:a16="http://schemas.microsoft.com/office/drawing/2014/main" id="{9E0FB348-6AEF-AF99-2E7D-1CBE4E27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9" y="4044782"/>
            <a:ext cx="4131590" cy="2231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F08C1-7EA6-7D5D-E370-794FC90E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0"/>
          <a:stretch/>
        </p:blipFill>
        <p:spPr>
          <a:xfrm>
            <a:off x="5469791" y="3913630"/>
            <a:ext cx="3956874" cy="222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3A4A5-5C21-29F4-2C9E-46A34A81B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262" y="2900656"/>
            <a:ext cx="2560634" cy="3957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6675F7-A134-21BC-80F1-843475D32D4A}"/>
              </a:ext>
            </a:extLst>
          </p:cNvPr>
          <p:cNvSpPr txBox="1"/>
          <p:nvPr/>
        </p:nvSpPr>
        <p:spPr>
          <a:xfrm>
            <a:off x="7291474" y="2298040"/>
            <a:ext cx="458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Pseudo-bulking test run:</a:t>
            </a:r>
          </a:p>
          <a:p>
            <a:r>
              <a:rPr lang="en-US" dirty="0"/>
              <a:t>Gray Matter vs White Matter across 4 samples: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B10BC-703B-AF6D-2670-35EA4F6DF854}"/>
              </a:ext>
            </a:extLst>
          </p:cNvPr>
          <p:cNvSpPr txBox="1"/>
          <p:nvPr/>
        </p:nvSpPr>
        <p:spPr>
          <a:xfrm>
            <a:off x="548160" y="3853486"/>
            <a:ext cx="24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 in spot quality</a:t>
            </a:r>
          </a:p>
        </p:txBody>
      </p:sp>
    </p:spTree>
    <p:extLst>
      <p:ext uri="{BB962C8B-B14F-4D97-AF65-F5344CB8AC3E}">
        <p14:creationId xmlns:p14="http://schemas.microsoft.com/office/powerpoint/2010/main" val="410083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FAC16D-62B8-2E56-4C88-A3BD7246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714"/>
            <a:ext cx="5486400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0B018-5FE6-170F-60EA-47F6FE4D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1741714"/>
            <a:ext cx="5486400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F0AED-A29B-71FD-A98F-9223E9A48E16}"/>
              </a:ext>
            </a:extLst>
          </p:cNvPr>
          <p:cNvSpPr txBox="1"/>
          <p:nvPr/>
        </p:nvSpPr>
        <p:spPr>
          <a:xfrm>
            <a:off x="1694150" y="465853"/>
            <a:ext cx="8059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Dealing with Batch effects/technical differences across samples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B274D01-B0EE-EA9A-4573-16D4048A1ED4}"/>
              </a:ext>
            </a:extLst>
          </p:cNvPr>
          <p:cNvSpPr/>
          <p:nvPr/>
        </p:nvSpPr>
        <p:spPr>
          <a:xfrm>
            <a:off x="4781006" y="2913017"/>
            <a:ext cx="1733006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F6195-B14E-1AA6-0740-C6F66932A7C6}"/>
              </a:ext>
            </a:extLst>
          </p:cNvPr>
          <p:cNvSpPr txBox="1"/>
          <p:nvPr/>
        </p:nvSpPr>
        <p:spPr>
          <a:xfrm>
            <a:off x="5057115" y="2543685"/>
            <a:ext cx="10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Harmony</a:t>
            </a:r>
          </a:p>
        </p:txBody>
      </p:sp>
    </p:spTree>
    <p:extLst>
      <p:ext uri="{BB962C8B-B14F-4D97-AF65-F5344CB8AC3E}">
        <p14:creationId xmlns:p14="http://schemas.microsoft.com/office/powerpoint/2010/main" val="344597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C1CC-DF1A-D49F-7845-A80BCD40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4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Joint-clustering works well</a:t>
            </a:r>
          </a:p>
        </p:txBody>
      </p:sp>
      <p:pic>
        <p:nvPicPr>
          <p:cNvPr id="5" name="Content Placeholder 4" descr="A colorful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F6A6896B-8838-7B31-A68A-DD8B324C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53" t="6161"/>
          <a:stretch/>
        </p:blipFill>
        <p:spPr>
          <a:xfrm>
            <a:off x="561702" y="1227591"/>
            <a:ext cx="3905795" cy="2846797"/>
          </a:xfrm>
        </p:spPr>
      </p:pic>
      <p:pic>
        <p:nvPicPr>
          <p:cNvPr id="7" name="Picture 6" descr="A colorful chart with text&#10;&#10;Description automatically generated with medium confidence">
            <a:extLst>
              <a:ext uri="{FF2B5EF4-FFF2-40B4-BE49-F238E27FC236}">
                <a16:creationId xmlns:a16="http://schemas.microsoft.com/office/drawing/2014/main" id="{01DBD47C-3E33-DE14-58F8-DBF8619F1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9" t="6883"/>
          <a:stretch/>
        </p:blipFill>
        <p:spPr>
          <a:xfrm>
            <a:off x="3892732" y="1325563"/>
            <a:ext cx="3611717" cy="2650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C6618-ACE0-B4C9-2433-D2B087FDB221}"/>
              </a:ext>
            </a:extLst>
          </p:cNvPr>
          <p:cNvSpPr txBox="1"/>
          <p:nvPr/>
        </p:nvSpPr>
        <p:spPr>
          <a:xfrm>
            <a:off x="328749" y="4180114"/>
            <a:ext cx="6855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that we have cluster labels consistent across sample:</a:t>
            </a:r>
          </a:p>
          <a:p>
            <a:pPr marL="342900" indent="-342900">
              <a:buAutoNum type="arabicPeriod"/>
            </a:pPr>
            <a:r>
              <a:rPr lang="en-US" dirty="0"/>
              <a:t>Output from R the cluster assignments </a:t>
            </a:r>
          </a:p>
          <a:p>
            <a:pPr marL="342900" indent="-342900">
              <a:buAutoNum type="arabicPeriod"/>
            </a:pPr>
            <a:r>
              <a:rPr lang="en-US" dirty="0"/>
              <a:t>Go back to bam files and re-organize into new files based on cluster</a:t>
            </a:r>
          </a:p>
          <a:p>
            <a:pPr marL="342900" indent="-342900">
              <a:buAutoNum type="arabicPeriod"/>
            </a:pPr>
            <a:r>
              <a:rPr lang="en-US" dirty="0"/>
              <a:t>Run DE on 4x4 across the 9 clusters  </a:t>
            </a:r>
          </a:p>
        </p:txBody>
      </p:sp>
    </p:spTree>
    <p:extLst>
      <p:ext uri="{BB962C8B-B14F-4D97-AF65-F5344CB8AC3E}">
        <p14:creationId xmlns:p14="http://schemas.microsoft.com/office/powerpoint/2010/main" val="319945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Macintosh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Roboto</vt:lpstr>
      <vt:lpstr>Times New Roman</vt:lpstr>
      <vt:lpstr>Office Theme</vt:lpstr>
      <vt:lpstr>Timp lab rotation</vt:lpstr>
      <vt:lpstr>Where everything is:</vt:lpstr>
      <vt:lpstr>Spatial transcriptomic characterization of human brain tissue  with single molecule resolution </vt:lpstr>
      <vt:lpstr>PowerPoint Presentation</vt:lpstr>
      <vt:lpstr>PowerPoint Presentation</vt:lpstr>
      <vt:lpstr>Why are spots not getting clustered?</vt:lpstr>
      <vt:lpstr>DE analysis</vt:lpstr>
      <vt:lpstr>PowerPoint Presentation</vt:lpstr>
      <vt:lpstr>Joint-clustering works well</vt:lpstr>
      <vt:lpstr>Current Hiccups and 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Timp lab rotation</dc:title>
  <dc:creator>Daniel Rabizadeh</dc:creator>
  <cp:lastModifiedBy>Daniel Rabizadeh</cp:lastModifiedBy>
  <cp:revision>1</cp:revision>
  <dcterms:created xsi:type="dcterms:W3CDTF">2024-01-08T15:36:28Z</dcterms:created>
  <dcterms:modified xsi:type="dcterms:W3CDTF">2024-01-08T15:37:07Z</dcterms:modified>
</cp:coreProperties>
</file>